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F7800C-72FC-12A5-0A44-AE1B27346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615A793-DB66-BE85-135F-55F38B1F8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C0E769-B0DD-EE92-8B91-7AD6D3539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6677-F267-439D-BE01-F7D5A0E42028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64ECCFC-D11B-78CA-1E30-7FC31D278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5AF85F-1E20-E05B-CACA-C13596A74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9060-16D8-424F-8033-D9926371D7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27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665F33-23CC-C70D-C5AC-0A416EF42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FD64698-602D-6EE4-8E35-E7BB28D84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51E3F1-DD30-38C4-8BD7-24EAC92FC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6677-F267-439D-BE01-F7D5A0E42028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1DD2CE-FCBA-3DA8-F580-FEFC054E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2430C40-4D11-AE2C-FF24-0A66C9EB1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9060-16D8-424F-8033-D9926371D7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863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8C63D52-17F8-2901-C588-14DF9F2D04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3DBC50F-E69A-5A30-385B-8859AFF55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8AEA4E-4C44-A68A-1715-E7665D01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6677-F267-439D-BE01-F7D5A0E42028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0D2B3DA-EE00-386C-E690-3C1A98FF1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069EF0-C632-23D8-D8AA-85BAEA7BB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9060-16D8-424F-8033-D9926371D7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597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9B0C10-E166-3913-48BB-9206E9D98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869BDC-D6A0-1298-9103-A6E05C3EC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D30BAD-DAD4-D4C1-091D-82E21F18A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6677-F267-439D-BE01-F7D5A0E42028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402F7B-C100-C463-2F5D-B2CB2A40C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F8357B3-1E51-7A8A-CE89-2CB6F588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9060-16D8-424F-8033-D9926371D7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847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2581C-ED82-9B78-2361-0BD38A12D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80E8990-CE0C-B133-68A2-39D915E57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3D409D-EE8D-97BB-AB2C-B14F6494C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6677-F267-439D-BE01-F7D5A0E42028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EEBE2E-BC95-F4AE-75A5-87199D21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5CA018-7A17-2530-6509-A9C31BA7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9060-16D8-424F-8033-D9926371D7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901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996682-4064-5864-E6F3-084FBFAB7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090838-69A4-0913-03CD-F7B22B11DC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A2A54A3-474C-44BB-0341-474814A01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62B6CB4-260B-94C0-30BE-27FB14D37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6677-F267-439D-BE01-F7D5A0E42028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52FAC9C-3309-2D20-8F6A-A5BF77070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94E349F-6FD5-4D9F-3FE3-C0656AB4A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9060-16D8-424F-8033-D9926371D7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663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FD50AC-84A7-F210-5AC8-BE1CFABB4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7B863C5-C733-3A9D-55F0-441381CA5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B1949F5-222F-DB86-2764-7E4EAEF46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2394F9A-4734-1F75-F588-B7FE3EFB48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B256E99-5459-8620-274F-B6F8C8E6BE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62FCAAA-7A9A-4402-B2CC-FF399FAF5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6677-F267-439D-BE01-F7D5A0E42028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3D5FC8A-8AEC-DF51-682F-6D98D74F3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511C154-6F21-B172-318D-AD649978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9060-16D8-424F-8033-D9926371D7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895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AA8D6D-2F24-39D0-2A7A-D543C848B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A21BFF1-D790-1860-FABE-0DA3B030C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6677-F267-439D-BE01-F7D5A0E42028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108B3F2-B382-919A-B49A-BC54FD8E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01ED04-7B6F-7A14-D987-CE1D9AEC6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9060-16D8-424F-8033-D9926371D7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873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AB6573E-37E7-2867-FE57-5D1E08771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6677-F267-439D-BE01-F7D5A0E42028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9B972F6-0E6B-8CB1-CF3C-8940A3162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2F73EC6-9464-D07D-7843-9F5C13E59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9060-16D8-424F-8033-D9926371D7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950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C860A0-BBAA-0F2D-69A9-0BF9FC79F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3D1BC94-744F-5401-0EC9-C92BBB96A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82F7B11-9604-DDBA-5891-675B17257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05426E9-2859-781D-B4CD-83E6D32A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6677-F267-439D-BE01-F7D5A0E42028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25FB3E-310F-86D9-F3E7-A26421B98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2D1907-2319-6066-98BD-C11B3C74C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9060-16D8-424F-8033-D9926371D7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483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202BF1-C181-3D9C-8D8D-BB9CEAFF7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0757A74-9213-F861-8805-82E9513EDC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660CCB4-D1C7-5763-51B7-E606B817A0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232FC32-8550-F767-E6AB-FAEF3DD1F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6677-F267-439D-BE01-F7D5A0E42028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57B0A69-B770-D251-6DB0-0998F58C7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97EC58C-CDA0-EAAB-ACC3-FAFA89C44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9060-16D8-424F-8033-D9926371D7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528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57AE884-31C7-781A-A346-B49824DB9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D4F1EDE-8753-C74D-D1EB-36FA7C814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6933FAB-6AF9-D036-A539-5477A2F82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AF6677-F267-439D-BE01-F7D5A0E42028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D846DC-98E6-2E1C-085B-89B08A1B3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0B0587B-7E8C-D386-4979-A207DB54C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DA9060-16D8-424F-8033-D9926371D7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2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 descr="애니메이션, 클립아트, 만화 영화이(가) 표시된 사진&#10;&#10;자동 생성된 설명">
            <a:extLst>
              <a:ext uri="{FF2B5EF4-FFF2-40B4-BE49-F238E27FC236}">
                <a16:creationId xmlns:a16="http://schemas.microsoft.com/office/drawing/2014/main" id="{F01F0A74-2668-6FFB-A899-1CDD3B9B21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490" y="1488842"/>
            <a:ext cx="4178345" cy="4181652"/>
          </a:xfrm>
        </p:spPr>
      </p:pic>
      <p:sp>
        <p:nvSpPr>
          <p:cNvPr id="6" name="제목 5">
            <a:extLst>
              <a:ext uri="{FF2B5EF4-FFF2-40B4-BE49-F238E27FC236}">
                <a16:creationId xmlns:a16="http://schemas.microsoft.com/office/drawing/2014/main" id="{B7179D01-D2F4-7AAC-266F-52CA1FBDB2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18942" y="462476"/>
            <a:ext cx="9417963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err="1">
                <a:latin typeface="HY견고딕" panose="02030600000101010101" pitchFamily="18" charset="-127"/>
                <a:ea typeface="HY견고딕" panose="02030600000101010101" pitchFamily="18" charset="-127"/>
              </a:rPr>
              <a:t>남구반다비체육센터</a:t>
            </a:r>
            <a:r>
              <a:rPr lang="ko-KR" altLang="en-US" sz="3600" dirty="0">
                <a:latin typeface="HY견고딕" panose="02030600000101010101" pitchFamily="18" charset="-127"/>
                <a:ea typeface="HY견고딕" panose="02030600000101010101" pitchFamily="18" charset="-127"/>
              </a:rPr>
              <a:t> 여름방학특강 모집 안내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3D636270-480A-4DBF-08B8-413D3A4811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072250"/>
              </p:ext>
            </p:extLst>
          </p:nvPr>
        </p:nvGraphicFramePr>
        <p:xfrm>
          <a:off x="0" y="0"/>
          <a:ext cx="12192000" cy="302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486523062"/>
                    </a:ext>
                  </a:extLst>
                </a:gridCol>
              </a:tblGrid>
              <a:tr h="301308">
                <a:tc>
                  <a:txBody>
                    <a:bodyPr/>
                    <a:lstStyle/>
                    <a:p>
                      <a:pPr latinLnBrk="1"/>
                      <a:endParaRPr lang="ko-KR" altLang="en-US" sz="1500" dirty="0"/>
                    </a:p>
                  </a:txBody>
                  <a:tcPr marL="74295" marR="74295" marT="37148" marB="37148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996393"/>
                  </a:ext>
                </a:extLst>
              </a:tr>
            </a:tbl>
          </a:graphicData>
        </a:graphic>
      </p:graphicFrame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698B6E70-4A89-AD98-E2C9-BB05BE4B6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740787"/>
              </p:ext>
            </p:extLst>
          </p:nvPr>
        </p:nvGraphicFramePr>
        <p:xfrm>
          <a:off x="0" y="6555104"/>
          <a:ext cx="12192000" cy="302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486523062"/>
                    </a:ext>
                  </a:extLst>
                </a:gridCol>
              </a:tblGrid>
              <a:tr h="301308">
                <a:tc>
                  <a:txBody>
                    <a:bodyPr/>
                    <a:lstStyle/>
                    <a:p>
                      <a:pPr latinLnBrk="1"/>
                      <a:endParaRPr lang="ko-KR" altLang="en-US" sz="1500" dirty="0"/>
                    </a:p>
                  </a:txBody>
                  <a:tcPr marL="74295" marR="74295" marT="37148" marB="37148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99639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EF4DEA3-B5CD-4B8C-82B8-4F5D28F89028}"/>
              </a:ext>
            </a:extLst>
          </p:cNvPr>
          <p:cNvSpPr txBox="1"/>
          <p:nvPr/>
        </p:nvSpPr>
        <p:spPr>
          <a:xfrm>
            <a:off x="1697573" y="5319279"/>
            <a:ext cx="49725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>
                <a:latin typeface="한컴 말랑말랑 Bold" panose="020F0803000000000000" pitchFamily="50" charset="-127"/>
                <a:ea typeface="한컴 말랑말랑 Bold" panose="020F0803000000000000" pitchFamily="50" charset="-127"/>
              </a:rPr>
              <a:t>문의전화 </a:t>
            </a:r>
            <a:r>
              <a:rPr lang="en-US" altLang="ko-KR" dirty="0">
                <a:latin typeface="한컴 말랑말랑 Bold" panose="020F0803000000000000" pitchFamily="50" charset="-127"/>
                <a:ea typeface="한컴 말랑말랑 Bold" panose="020F0803000000000000" pitchFamily="50" charset="-127"/>
              </a:rPr>
              <a:t>: 062-352-8700</a:t>
            </a:r>
            <a:endParaRPr lang="ko-KR" altLang="en-US" dirty="0">
              <a:latin typeface="한컴 말랑말랑 Bold" panose="020F0803000000000000" pitchFamily="50" charset="-127"/>
              <a:ea typeface="한컴 말랑말랑 Bold" panose="020F0803000000000000" pitchFamily="50" charset="-127"/>
            </a:endParaRPr>
          </a:p>
        </p:txBody>
      </p:sp>
      <p:pic>
        <p:nvPicPr>
          <p:cNvPr id="15" name="그림 14" descr="텍스트, 폰트, 로고, 일렉트릭 블루이(가) 표시된 사진&#10;&#10;자동 생성된 설명">
            <a:extLst>
              <a:ext uri="{FF2B5EF4-FFF2-40B4-BE49-F238E27FC236}">
                <a16:creationId xmlns:a16="http://schemas.microsoft.com/office/drawing/2014/main" id="{3C334A2E-3DC5-6AA6-180A-E288A4C094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662" y="5991506"/>
            <a:ext cx="3886200" cy="563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제목 1">
            <a:extLst>
              <a:ext uri="{FF2B5EF4-FFF2-40B4-BE49-F238E27FC236}">
                <a16:creationId xmlns:a16="http://schemas.microsoft.com/office/drawing/2014/main" id="{9AD9F580-C3AA-5197-22B7-69AC2A707A65}"/>
              </a:ext>
            </a:extLst>
          </p:cNvPr>
          <p:cNvSpPr txBox="1">
            <a:spLocks/>
          </p:cNvSpPr>
          <p:nvPr/>
        </p:nvSpPr>
        <p:spPr>
          <a:xfrm>
            <a:off x="5732419" y="2779081"/>
            <a:ext cx="5534297" cy="265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ctr" defTabSz="831534" rtl="0" eaLnBrk="1" latin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400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● 접수기간  </a:t>
            </a:r>
            <a:r>
              <a:rPr lang="en-US" altLang="ko-KR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:  7</a:t>
            </a:r>
            <a:r>
              <a:rPr lang="ko-KR" altLang="en-US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월</a:t>
            </a:r>
            <a:r>
              <a:rPr lang="en-US" altLang="ko-KR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20</a:t>
            </a:r>
            <a:r>
              <a:rPr lang="ko-KR" altLang="en-US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일</a:t>
            </a:r>
            <a:r>
              <a:rPr lang="en-US" altLang="ko-KR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(</a:t>
            </a:r>
            <a:r>
              <a:rPr lang="ko-KR" altLang="en-US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월</a:t>
            </a:r>
            <a:r>
              <a:rPr lang="en-US" altLang="ko-KR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)~7</a:t>
            </a:r>
            <a:r>
              <a:rPr lang="ko-KR" altLang="en-US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월</a:t>
            </a:r>
            <a:r>
              <a:rPr lang="en-US" altLang="ko-KR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26</a:t>
            </a:r>
            <a:r>
              <a:rPr lang="ko-KR" altLang="en-US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일</a:t>
            </a:r>
            <a:r>
              <a:rPr lang="en-US" altLang="ko-KR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(</a:t>
            </a:r>
            <a:r>
              <a:rPr lang="ko-KR" altLang="en-US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금</a:t>
            </a:r>
            <a:r>
              <a:rPr lang="en-US" altLang="ko-KR" sz="20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ko-KR" altLang="en-US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● 운영기간  </a:t>
            </a:r>
            <a:r>
              <a:rPr lang="en-US" altLang="ko-KR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:  7</a:t>
            </a:r>
            <a:r>
              <a:rPr lang="ko-KR" altLang="en-US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월</a:t>
            </a:r>
            <a:r>
              <a:rPr lang="en-US" altLang="ko-KR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29</a:t>
            </a:r>
            <a:r>
              <a:rPr lang="ko-KR" altLang="en-US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일</a:t>
            </a:r>
            <a:r>
              <a:rPr lang="en-US" altLang="ko-KR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(</a:t>
            </a:r>
            <a:r>
              <a:rPr lang="ko-KR" altLang="en-US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월</a:t>
            </a:r>
            <a:r>
              <a:rPr lang="en-US" altLang="ko-KR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)~8</a:t>
            </a:r>
            <a:r>
              <a:rPr lang="ko-KR" altLang="en-US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월</a:t>
            </a:r>
            <a:r>
              <a:rPr lang="en-US" altLang="ko-KR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10</a:t>
            </a:r>
            <a:r>
              <a:rPr lang="ko-KR" altLang="en-US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일</a:t>
            </a:r>
            <a:r>
              <a:rPr lang="en-US" altLang="ko-KR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(</a:t>
            </a:r>
            <a:r>
              <a:rPr lang="ko-KR" altLang="en-US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토</a:t>
            </a:r>
            <a:r>
              <a:rPr lang="en-US" altLang="ko-KR" sz="2000" b="1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)</a:t>
            </a:r>
            <a:endParaRPr lang="en-US" altLang="ko-KR" sz="2000" b="1" dirty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  <a:cs typeface="Arial Unicode MS" panose="020B0604020202020204" pitchFamily="50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● 대      상  </a:t>
            </a:r>
            <a:r>
              <a:rPr lang="en-US" altLang="ko-K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:  </a:t>
            </a: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초등학생</a:t>
            </a:r>
            <a:endParaRPr lang="en-US" altLang="ko-KR" sz="2000" b="1" dirty="0">
              <a:solidFill>
                <a:schemeClr val="tx1">
                  <a:lumMod val="95000"/>
                  <a:lumOff val="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  <a:cs typeface="Arial Unicode MS" panose="020B0604020202020204" pitchFamily="50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● 모       집 </a:t>
            </a:r>
            <a:r>
              <a:rPr lang="en-US" altLang="ko-K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:  2</a:t>
            </a: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개 반 반별 </a:t>
            </a:r>
            <a:r>
              <a:rPr lang="en-US" altLang="ko-K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25</a:t>
            </a: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명</a:t>
            </a:r>
            <a:endParaRPr lang="en-US" altLang="ko-KR" sz="2000" b="1" dirty="0">
              <a:solidFill>
                <a:schemeClr val="tx1">
                  <a:lumMod val="95000"/>
                  <a:lumOff val="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  <a:cs typeface="Arial Unicode MS" panose="020B0604020202020204" pitchFamily="50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● 금       액 </a:t>
            </a:r>
            <a:r>
              <a:rPr lang="en-US" altLang="ko-K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:  5</a:t>
            </a: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만원</a:t>
            </a:r>
            <a:endParaRPr lang="en-US" altLang="ko-KR" sz="2000" b="1" dirty="0">
              <a:solidFill>
                <a:schemeClr val="tx1">
                  <a:lumMod val="95000"/>
                  <a:lumOff val="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  <a:cs typeface="Arial Unicode MS" panose="020B0604020202020204" pitchFamily="50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● 운영시간 </a:t>
            </a:r>
            <a:r>
              <a:rPr lang="en-US" altLang="ko-K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 : </a:t>
            </a: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주</a:t>
            </a:r>
            <a:r>
              <a:rPr lang="en-US" altLang="ko-K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4</a:t>
            </a: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회 강습 </a:t>
            </a:r>
            <a:r>
              <a:rPr lang="en-US" altLang="ko-K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(</a:t>
            </a: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자유수영 무료</a:t>
            </a:r>
            <a:r>
              <a:rPr lang="en-US" altLang="ko-K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 Unicode MS" panose="020B0604020202020204" pitchFamily="50" charset="-127"/>
              </a:rPr>
              <a:t>)</a:t>
            </a:r>
            <a:endParaRPr lang="ko-KR" altLang="en-US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18" name="표 17">
            <a:extLst>
              <a:ext uri="{FF2B5EF4-FFF2-40B4-BE49-F238E27FC236}">
                <a16:creationId xmlns:a16="http://schemas.microsoft.com/office/drawing/2014/main" id="{133B75FD-4A26-370B-9CB0-73BE46E83A33}"/>
              </a:ext>
            </a:extLst>
          </p:cNvPr>
          <p:cNvGraphicFramePr>
            <a:graphicFrameLocks noGrp="1"/>
          </p:cNvGraphicFramePr>
          <p:nvPr/>
        </p:nvGraphicFramePr>
        <p:xfrm>
          <a:off x="5732418" y="4303713"/>
          <a:ext cx="5068388" cy="12523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67097">
                  <a:extLst>
                    <a:ext uri="{9D8B030D-6E8A-4147-A177-3AD203B41FA5}">
                      <a16:colId xmlns:a16="http://schemas.microsoft.com/office/drawing/2014/main" val="3866117209"/>
                    </a:ext>
                  </a:extLst>
                </a:gridCol>
                <a:gridCol w="1810993">
                  <a:extLst>
                    <a:ext uri="{9D8B030D-6E8A-4147-A177-3AD203B41FA5}">
                      <a16:colId xmlns:a16="http://schemas.microsoft.com/office/drawing/2014/main" val="3299670264"/>
                    </a:ext>
                  </a:extLst>
                </a:gridCol>
                <a:gridCol w="1990298">
                  <a:extLst>
                    <a:ext uri="{9D8B030D-6E8A-4147-A177-3AD203B41FA5}">
                      <a16:colId xmlns:a16="http://schemas.microsoft.com/office/drawing/2014/main" val="26012527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구분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시간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385483"/>
                  </a:ext>
                </a:extLst>
              </a:tr>
              <a:tr h="886597">
                <a:tc>
                  <a:txBody>
                    <a:bodyPr/>
                    <a:lstStyle/>
                    <a:p>
                      <a:pPr algn="ctr" latinLnBrk="1"/>
                      <a:endParaRPr lang="en-US" altLang="ko-KR" dirty="0">
                        <a:latin typeface="한컴 말랑말랑 Bold" panose="020F0803000000000000" pitchFamily="50" charset="-127"/>
                        <a:ea typeface="한컴 말랑말랑 Bold" panose="020F0803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dirty="0">
                          <a:latin typeface="한컴 말랑말랑 Bold" panose="020F0803000000000000" pitchFamily="50" charset="-127"/>
                          <a:ea typeface="한컴 말랑말랑 Bold" panose="020F0803000000000000" pitchFamily="50" charset="-127"/>
                        </a:rPr>
                        <a:t>월</a:t>
                      </a:r>
                      <a:r>
                        <a:rPr lang="en-US" altLang="ko-KR" dirty="0">
                          <a:latin typeface="한컴 말랑말랑 Bold" panose="020F0803000000000000" pitchFamily="50" charset="-127"/>
                          <a:ea typeface="한컴 말랑말랑 Bold" panose="020F0803000000000000" pitchFamily="50" charset="-127"/>
                        </a:rPr>
                        <a:t>~</a:t>
                      </a:r>
                      <a:r>
                        <a:rPr lang="ko-KR" altLang="en-US" dirty="0">
                          <a:latin typeface="한컴 말랑말랑 Bold" panose="020F0803000000000000" pitchFamily="50" charset="-127"/>
                          <a:ea typeface="한컴 말랑말랑 Bold" panose="020F0803000000000000" pitchFamily="50" charset="-127"/>
                        </a:rPr>
                        <a:t>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>
                        <a:latin typeface="한컴 말랑말랑 Bold" panose="020F0803000000000000" pitchFamily="50" charset="-127"/>
                        <a:ea typeface="한컴 말랑말랑 Bold" panose="020F0803000000000000" pitchFamily="50" charset="-127"/>
                      </a:endParaRPr>
                    </a:p>
                    <a:p>
                      <a:pPr algn="ctr" latinLnBrk="1"/>
                      <a:r>
                        <a:rPr lang="en-US" altLang="ko-KR" dirty="0">
                          <a:latin typeface="한컴 말랑말랑 Bold" panose="020F0803000000000000" pitchFamily="50" charset="-127"/>
                          <a:ea typeface="한컴 말랑말랑 Bold" panose="020F0803000000000000" pitchFamily="50" charset="-127"/>
                        </a:rPr>
                        <a:t>10</a:t>
                      </a:r>
                      <a:r>
                        <a:rPr lang="ko-KR" altLang="en-US" dirty="0">
                          <a:latin typeface="한컴 말랑말랑 Bold" panose="020F0803000000000000" pitchFamily="50" charset="-127"/>
                          <a:ea typeface="한컴 말랑말랑 Bold" panose="020F0803000000000000" pitchFamily="50" charset="-127"/>
                        </a:rPr>
                        <a:t>시</a:t>
                      </a:r>
                      <a:r>
                        <a:rPr lang="en-US" altLang="ko-KR" dirty="0">
                          <a:latin typeface="한컴 말랑말랑 Bold" panose="020F0803000000000000" pitchFamily="50" charset="-127"/>
                          <a:ea typeface="한컴 말랑말랑 Bold" panose="020F0803000000000000" pitchFamily="50" charset="-127"/>
                        </a:rPr>
                        <a:t>(</a:t>
                      </a:r>
                      <a:r>
                        <a:rPr lang="ko-KR" altLang="en-US" dirty="0">
                          <a:latin typeface="한컴 말랑말랑 Bold" panose="020F0803000000000000" pitchFamily="50" charset="-127"/>
                          <a:ea typeface="한컴 말랑말랑 Bold" panose="020F0803000000000000" pitchFamily="50" charset="-127"/>
                        </a:rPr>
                        <a:t>저학년</a:t>
                      </a:r>
                      <a:r>
                        <a:rPr lang="en-US" altLang="ko-KR" dirty="0">
                          <a:latin typeface="한컴 말랑말랑 Bold" panose="020F0803000000000000" pitchFamily="50" charset="-127"/>
                          <a:ea typeface="한컴 말랑말랑 Bold" panose="020F0803000000000000" pitchFamily="50" charset="-127"/>
                        </a:rPr>
                        <a:t>)</a:t>
                      </a:r>
                      <a:endParaRPr lang="ko-KR" altLang="en-US" dirty="0">
                        <a:latin typeface="한컴 말랑말랑 Bold" panose="020F0803000000000000" pitchFamily="50" charset="-127"/>
                        <a:ea typeface="한컴 말랑말랑 Bold" panose="020F0803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dirty="0">
                        <a:latin typeface="한컴 말랑말랑 Bold" panose="020F0803000000000000" pitchFamily="50" charset="-127"/>
                        <a:ea typeface="한컴 말랑말랑 Bold" panose="020F0803000000000000" pitchFamily="50" charset="-127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한컴 말랑말랑 Bold" panose="020F0803000000000000" pitchFamily="50" charset="-127"/>
                          <a:ea typeface="한컴 말랑말랑 Bold" panose="020F0803000000000000" pitchFamily="50" charset="-127"/>
                        </a:rPr>
                        <a:t>11</a:t>
                      </a:r>
                      <a:r>
                        <a:rPr lang="ko-KR" altLang="en-US" dirty="0">
                          <a:latin typeface="한컴 말랑말랑 Bold" panose="020F0803000000000000" pitchFamily="50" charset="-127"/>
                          <a:ea typeface="한컴 말랑말랑 Bold" panose="020F0803000000000000" pitchFamily="50" charset="-127"/>
                        </a:rPr>
                        <a:t>시</a:t>
                      </a:r>
                      <a:r>
                        <a:rPr lang="en-US" altLang="ko-KR" dirty="0">
                          <a:latin typeface="한컴 말랑말랑 Bold" panose="020F0803000000000000" pitchFamily="50" charset="-127"/>
                          <a:ea typeface="한컴 말랑말랑 Bold" panose="020F0803000000000000" pitchFamily="50" charset="-127"/>
                        </a:rPr>
                        <a:t>(</a:t>
                      </a:r>
                      <a:r>
                        <a:rPr lang="ko-KR" altLang="en-US" dirty="0">
                          <a:latin typeface="한컴 말랑말랑 Bold" panose="020F0803000000000000" pitchFamily="50" charset="-127"/>
                          <a:ea typeface="한컴 말랑말랑 Bold" panose="020F0803000000000000" pitchFamily="50" charset="-127"/>
                        </a:rPr>
                        <a:t>고학년</a:t>
                      </a:r>
                      <a:r>
                        <a:rPr lang="en-US" altLang="ko-KR" dirty="0">
                          <a:latin typeface="한컴 말랑말랑 Bold" panose="020F0803000000000000" pitchFamily="50" charset="-127"/>
                          <a:ea typeface="한컴 말랑말랑 Bold" panose="020F0803000000000000" pitchFamily="50" charset="-127"/>
                        </a:rPr>
                        <a:t>)</a:t>
                      </a:r>
                      <a:endParaRPr lang="ko-KR" altLang="en-US" dirty="0">
                        <a:latin typeface="한컴 말랑말랑 Bold" panose="020F0803000000000000" pitchFamily="50" charset="-127"/>
                        <a:ea typeface="한컴 말랑말랑 Bold" panose="020F0803000000000000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790307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B5108CB6-B674-CC62-B236-B8C5AB7302D9}"/>
              </a:ext>
            </a:extLst>
          </p:cNvPr>
          <p:cNvSpPr txBox="1"/>
          <p:nvPr/>
        </p:nvSpPr>
        <p:spPr>
          <a:xfrm>
            <a:off x="7318863" y="6017166"/>
            <a:ext cx="37147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남구반다비체육센터</a:t>
            </a:r>
            <a:endParaRPr lang="ko-KR" altLang="en-US" sz="2600" dirty="0">
              <a:solidFill>
                <a:schemeClr val="tx1">
                  <a:lumMod val="50000"/>
                  <a:lumOff val="50000"/>
                </a:schemeClr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667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와이드스크린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HY견고딕</vt:lpstr>
      <vt:lpstr>HY헤드라인M</vt:lpstr>
      <vt:lpstr>맑은 고딕</vt:lpstr>
      <vt:lpstr>한컴 말랑말랑 Bold</vt:lpstr>
      <vt:lpstr>휴먼둥근헤드라인</vt:lpstr>
      <vt:lpstr>Arial</vt:lpstr>
      <vt:lpstr>Office 테마</vt:lpstr>
      <vt:lpstr>남구반다비체육센터 여름방학특강 모집 안내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박성래</dc:creator>
  <cp:lastModifiedBy>박성래</cp:lastModifiedBy>
  <cp:revision>1</cp:revision>
  <dcterms:created xsi:type="dcterms:W3CDTF">2024-07-08T01:29:27Z</dcterms:created>
  <dcterms:modified xsi:type="dcterms:W3CDTF">2024-07-08T01:30:26Z</dcterms:modified>
</cp:coreProperties>
</file>